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7/4/2019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072FE-A5E0-4913-AB46-6C4CACBD50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102" y="2432481"/>
            <a:ext cx="9429417" cy="2035549"/>
          </a:xfrm>
        </p:spPr>
        <p:txBody>
          <a:bodyPr/>
          <a:lstStyle/>
          <a:p>
            <a:r>
              <a:rPr lang="en-US" dirty="0"/>
              <a:t>Lakeshore Village   Survey Results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513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E5D659-055C-42D7-8F10-1E9D45B93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2032" y="904782"/>
            <a:ext cx="7886700" cy="4466208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D34BD7D-D742-4FAA-83A2-D0E0686F77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19994"/>
              </p:ext>
            </p:extLst>
          </p:nvPr>
        </p:nvGraphicFramePr>
        <p:xfrm>
          <a:off x="2452888" y="5582378"/>
          <a:ext cx="4064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258957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100 surveys sent – 60 returned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680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51% – yes  49% - 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801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877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FBE176-5162-464F-8ED1-815FEFB90E2E}"/>
              </a:ext>
            </a:extLst>
          </p:cNvPr>
          <p:cNvSpPr/>
          <p:nvPr/>
        </p:nvSpPr>
        <p:spPr>
          <a:xfrm>
            <a:off x="1838715" y="1087060"/>
            <a:ext cx="5392823" cy="4801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E48"/>
                </a:solidFill>
                <a:latin typeface="inherit"/>
              </a:rPr>
              <a:t>What do you feel is a major concern in our community?</a:t>
            </a:r>
          </a:p>
          <a:p>
            <a:endParaRPr lang="en-US" dirty="0">
              <a:solidFill>
                <a:srgbClr val="333E48"/>
              </a:solidFill>
              <a:latin typeface="inherit"/>
            </a:endParaRPr>
          </a:p>
          <a:p>
            <a:r>
              <a:rPr lang="en-US" dirty="0">
                <a:solidFill>
                  <a:srgbClr val="333E48"/>
                </a:solidFill>
                <a:latin typeface="inherit"/>
              </a:rPr>
              <a:t>Gates being open  - getting hit</a:t>
            </a:r>
          </a:p>
          <a:p>
            <a:r>
              <a:rPr lang="en-US" dirty="0">
                <a:solidFill>
                  <a:srgbClr val="333E48"/>
                </a:solidFill>
                <a:latin typeface="inherit"/>
              </a:rPr>
              <a:t>Parking – guest parking</a:t>
            </a:r>
          </a:p>
          <a:p>
            <a:r>
              <a:rPr lang="en-US" dirty="0">
                <a:solidFill>
                  <a:srgbClr val="333E48"/>
                </a:solidFill>
                <a:latin typeface="inherit"/>
              </a:rPr>
              <a:t>Traffic – Cars going to fast – thru traffic</a:t>
            </a:r>
          </a:p>
          <a:p>
            <a:r>
              <a:rPr lang="en-US" dirty="0">
                <a:solidFill>
                  <a:srgbClr val="333E48"/>
                </a:solidFill>
                <a:latin typeface="inherit"/>
              </a:rPr>
              <a:t>Landscaping-need mulch - flowers</a:t>
            </a:r>
          </a:p>
          <a:p>
            <a:r>
              <a:rPr lang="en-US" dirty="0">
                <a:solidFill>
                  <a:srgbClr val="333E48"/>
                </a:solidFill>
                <a:latin typeface="inherit"/>
              </a:rPr>
              <a:t>Pool –non-residents coming in - parties</a:t>
            </a:r>
          </a:p>
          <a:p>
            <a:r>
              <a:rPr lang="en-US" dirty="0">
                <a:solidFill>
                  <a:srgbClr val="333E48"/>
                </a:solidFill>
                <a:latin typeface="inherit"/>
              </a:rPr>
              <a:t>Owners who rent –compliance</a:t>
            </a:r>
          </a:p>
          <a:p>
            <a:r>
              <a:rPr lang="en-US" dirty="0">
                <a:solidFill>
                  <a:srgbClr val="333E48"/>
                </a:solidFill>
                <a:latin typeface="inherit"/>
              </a:rPr>
              <a:t>Following rules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E48"/>
                </a:solidFill>
                <a:latin typeface="inherit"/>
              </a:rPr>
              <a:t>Dog poop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E48"/>
                </a:solidFill>
                <a:latin typeface="inherit"/>
              </a:rPr>
              <a:t>Trash –put out to early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E48"/>
                </a:solidFill>
                <a:latin typeface="inherit"/>
              </a:rPr>
              <a:t>Garage Doors -need to keep Closed – re-stain</a:t>
            </a:r>
          </a:p>
          <a:p>
            <a:r>
              <a:rPr lang="en-US" dirty="0">
                <a:solidFill>
                  <a:srgbClr val="333E48"/>
                </a:solidFill>
                <a:latin typeface="inherit"/>
              </a:rPr>
              <a:t>Mold on pool house –needs cleaned</a:t>
            </a:r>
          </a:p>
          <a:p>
            <a:r>
              <a:rPr lang="en-US" dirty="0">
                <a:solidFill>
                  <a:srgbClr val="333E48"/>
                </a:solidFill>
                <a:latin typeface="inherit"/>
              </a:rPr>
              <a:t>Wasp / Bees –pest control</a:t>
            </a:r>
          </a:p>
          <a:p>
            <a:r>
              <a:rPr lang="en-US" dirty="0">
                <a:solidFill>
                  <a:srgbClr val="333E48"/>
                </a:solidFill>
                <a:latin typeface="inherit"/>
              </a:rPr>
              <a:t>Street lights – to dark</a:t>
            </a:r>
          </a:p>
          <a:p>
            <a:r>
              <a:rPr lang="en-US" dirty="0">
                <a:solidFill>
                  <a:srgbClr val="333E48"/>
                </a:solidFill>
                <a:latin typeface="inherit"/>
              </a:rPr>
              <a:t>Utility boxes –ugly sight</a:t>
            </a:r>
          </a:p>
          <a:p>
            <a:endParaRPr lang="en-US" dirty="0">
              <a:solidFill>
                <a:srgbClr val="333E48"/>
              </a:solidFill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3246304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FBE176-5162-464F-8ED1-815FEFB90E2E}"/>
              </a:ext>
            </a:extLst>
          </p:cNvPr>
          <p:cNvSpPr/>
          <p:nvPr/>
        </p:nvSpPr>
        <p:spPr>
          <a:xfrm>
            <a:off x="1838715" y="1087060"/>
            <a:ext cx="5964710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E48"/>
                </a:solidFill>
                <a:latin typeface="inherit"/>
              </a:rPr>
              <a:t>What improvements would you like to see in our community?</a:t>
            </a:r>
          </a:p>
          <a:p>
            <a:endParaRPr lang="en-US" dirty="0">
              <a:solidFill>
                <a:srgbClr val="333E48"/>
              </a:solidFill>
              <a:latin typeface="inherit"/>
            </a:endParaRPr>
          </a:p>
          <a:p>
            <a:r>
              <a:rPr lang="en-US" dirty="0">
                <a:solidFill>
                  <a:srgbClr val="333E48"/>
                </a:solidFill>
                <a:latin typeface="inherit"/>
              </a:rPr>
              <a:t>Landscaping</a:t>
            </a:r>
          </a:p>
          <a:p>
            <a:r>
              <a:rPr lang="en-US" dirty="0">
                <a:solidFill>
                  <a:srgbClr val="333E48"/>
                </a:solidFill>
                <a:latin typeface="inherit"/>
              </a:rPr>
              <a:t>Pool area</a:t>
            </a:r>
          </a:p>
          <a:p>
            <a:r>
              <a:rPr lang="en-US" dirty="0">
                <a:solidFill>
                  <a:srgbClr val="333E48"/>
                </a:solidFill>
                <a:latin typeface="inherit"/>
              </a:rPr>
              <a:t>Workout room</a:t>
            </a:r>
          </a:p>
          <a:p>
            <a:r>
              <a:rPr lang="en-US" dirty="0">
                <a:solidFill>
                  <a:srgbClr val="333E48"/>
                </a:solidFill>
                <a:latin typeface="inherit"/>
              </a:rPr>
              <a:t>Extend pool</a:t>
            </a:r>
          </a:p>
          <a:p>
            <a:r>
              <a:rPr lang="en-US" dirty="0">
                <a:solidFill>
                  <a:srgbClr val="333E48"/>
                </a:solidFill>
                <a:latin typeface="inherit"/>
              </a:rPr>
              <a:t>Meeting space</a:t>
            </a:r>
          </a:p>
          <a:p>
            <a:r>
              <a:rPr lang="en-US" dirty="0">
                <a:solidFill>
                  <a:srgbClr val="333E48"/>
                </a:solidFill>
                <a:latin typeface="inherit"/>
              </a:rPr>
              <a:t>Pest control</a:t>
            </a:r>
          </a:p>
          <a:p>
            <a:r>
              <a:rPr lang="en-US" dirty="0">
                <a:solidFill>
                  <a:srgbClr val="333E48"/>
                </a:solidFill>
                <a:latin typeface="inherit"/>
              </a:rPr>
              <a:t>Socials</a:t>
            </a:r>
          </a:p>
          <a:p>
            <a:endParaRPr lang="en-US" dirty="0">
              <a:solidFill>
                <a:srgbClr val="333E48"/>
              </a:solidFill>
              <a:latin typeface="inherit"/>
            </a:endParaRPr>
          </a:p>
          <a:p>
            <a:r>
              <a:rPr lang="en-US" dirty="0">
                <a:solidFill>
                  <a:srgbClr val="333E48"/>
                </a:solidFill>
                <a:latin typeface="inherit"/>
              </a:rPr>
              <a:t>What we are doing:</a:t>
            </a:r>
          </a:p>
          <a:p>
            <a:endParaRPr lang="en-US" dirty="0">
              <a:solidFill>
                <a:srgbClr val="333E48"/>
              </a:solidFill>
              <a:latin typeface="inherit"/>
            </a:endParaRPr>
          </a:p>
          <a:p>
            <a:r>
              <a:rPr lang="en-US" dirty="0" err="1">
                <a:solidFill>
                  <a:srgbClr val="333E48"/>
                </a:solidFill>
                <a:latin typeface="inherit"/>
              </a:rPr>
              <a:t>Survellance</a:t>
            </a:r>
            <a:endParaRPr lang="en-US" dirty="0">
              <a:solidFill>
                <a:srgbClr val="333E48"/>
              </a:solidFill>
              <a:latin typeface="inherit"/>
            </a:endParaRPr>
          </a:p>
          <a:p>
            <a:r>
              <a:rPr lang="en-US" dirty="0">
                <a:solidFill>
                  <a:srgbClr val="333E48"/>
                </a:solidFill>
                <a:latin typeface="inherit"/>
              </a:rPr>
              <a:t>Irrigation</a:t>
            </a:r>
          </a:p>
          <a:p>
            <a:r>
              <a:rPr lang="en-US" dirty="0">
                <a:solidFill>
                  <a:srgbClr val="333E48"/>
                </a:solidFill>
                <a:latin typeface="inherit"/>
              </a:rPr>
              <a:t>Pool fixed</a:t>
            </a:r>
          </a:p>
          <a:p>
            <a:r>
              <a:rPr lang="en-US" dirty="0">
                <a:solidFill>
                  <a:srgbClr val="333E48"/>
                </a:solidFill>
                <a:latin typeface="inherit"/>
              </a:rPr>
              <a:t>Socials</a:t>
            </a:r>
          </a:p>
        </p:txBody>
      </p:sp>
    </p:spTree>
    <p:extLst>
      <p:ext uri="{BB962C8B-B14F-4D97-AF65-F5344CB8AC3E}">
        <p14:creationId xmlns:p14="http://schemas.microsoft.com/office/powerpoint/2010/main" val="389694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CADE031-B946-4DBD-9594-76865CD60090}"/>
              </a:ext>
            </a:extLst>
          </p:cNvPr>
          <p:cNvSpPr/>
          <p:nvPr/>
        </p:nvSpPr>
        <p:spPr>
          <a:xfrm>
            <a:off x="1867270" y="1213021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333E48"/>
                </a:solidFill>
                <a:latin typeface="inherit"/>
              </a:rPr>
              <a:t>What do you like best about our community?</a:t>
            </a:r>
          </a:p>
          <a:p>
            <a:endParaRPr lang="en-US" dirty="0">
              <a:solidFill>
                <a:srgbClr val="333E48"/>
              </a:solidFill>
              <a:latin typeface="inherit"/>
            </a:endParaRPr>
          </a:p>
          <a:p>
            <a:r>
              <a:rPr lang="en-US" dirty="0">
                <a:solidFill>
                  <a:srgbClr val="333E48"/>
                </a:solidFill>
                <a:latin typeface="inherit"/>
              </a:rPr>
              <a:t>Location</a:t>
            </a:r>
          </a:p>
          <a:p>
            <a:r>
              <a:rPr lang="en-US" dirty="0">
                <a:solidFill>
                  <a:srgbClr val="333E48"/>
                </a:solidFill>
                <a:latin typeface="inherit"/>
              </a:rPr>
              <a:t>Quiet</a:t>
            </a:r>
          </a:p>
          <a:p>
            <a:r>
              <a:rPr lang="en-US" dirty="0">
                <a:solidFill>
                  <a:srgbClr val="333E48"/>
                </a:solidFill>
                <a:latin typeface="inherit"/>
              </a:rPr>
              <a:t>Friendly/Nice neighbors</a:t>
            </a:r>
          </a:p>
          <a:p>
            <a:r>
              <a:rPr lang="en-US" dirty="0">
                <a:solidFill>
                  <a:srgbClr val="333E48"/>
                </a:solidFill>
                <a:latin typeface="inherit"/>
              </a:rPr>
              <a:t>Appearance</a:t>
            </a:r>
          </a:p>
          <a:p>
            <a:endParaRPr lang="en-US" dirty="0">
              <a:solidFill>
                <a:srgbClr val="333E48"/>
              </a:solidFill>
              <a:latin typeface="inherit"/>
            </a:endParaRPr>
          </a:p>
          <a:p>
            <a:endParaRPr lang="en-US" dirty="0">
              <a:solidFill>
                <a:srgbClr val="333E48"/>
              </a:solidFill>
              <a:latin typeface="inherit"/>
            </a:endParaRPr>
          </a:p>
          <a:p>
            <a:r>
              <a:rPr lang="en-US" dirty="0">
                <a:solidFill>
                  <a:srgbClr val="333E48"/>
                </a:solidFill>
                <a:latin typeface="inherit"/>
              </a:rPr>
              <a:t>Do you find our website helpful?</a:t>
            </a:r>
          </a:p>
          <a:p>
            <a:endParaRPr lang="en-US" dirty="0">
              <a:solidFill>
                <a:srgbClr val="333E48"/>
              </a:solidFill>
              <a:latin typeface="inherit"/>
            </a:endParaRPr>
          </a:p>
          <a:p>
            <a:pPr fontAlgn="t"/>
            <a:r>
              <a:rPr lang="en-US" b="1" dirty="0"/>
              <a:t>100 surveys sent – 60 returned</a:t>
            </a:r>
            <a:endParaRPr lang="en-US" dirty="0"/>
          </a:p>
          <a:p>
            <a:pPr fontAlgn="t"/>
            <a:r>
              <a:rPr lang="en-US" dirty="0"/>
              <a:t>98% - yes    2% - no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2975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54</TotalTime>
  <Words>177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inherit</vt:lpstr>
      <vt:lpstr>Rockwell</vt:lpstr>
      <vt:lpstr>Rockwell Condensed</vt:lpstr>
      <vt:lpstr>Wingdings</vt:lpstr>
      <vt:lpstr>Wood Type</vt:lpstr>
      <vt:lpstr>Lakeshore Village   Survey Results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Lakeshore Village Survey Results</dc:title>
  <dc:creator>Dollie Smith</dc:creator>
  <cp:lastModifiedBy>Dollie Smith</cp:lastModifiedBy>
  <cp:revision>7</cp:revision>
  <dcterms:created xsi:type="dcterms:W3CDTF">2019-07-05T04:26:49Z</dcterms:created>
  <dcterms:modified xsi:type="dcterms:W3CDTF">2019-07-05T05:21:26Z</dcterms:modified>
</cp:coreProperties>
</file>